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47" r:id="rId2"/>
    <p:sldId id="362" r:id="rId3"/>
    <p:sldId id="353" r:id="rId4"/>
    <p:sldId id="423" r:id="rId5"/>
    <p:sldId id="392" r:id="rId6"/>
    <p:sldId id="393" r:id="rId7"/>
    <p:sldId id="376" r:id="rId8"/>
    <p:sldId id="417" r:id="rId9"/>
    <p:sldId id="367" r:id="rId10"/>
    <p:sldId id="418" r:id="rId11"/>
    <p:sldId id="420" r:id="rId12"/>
    <p:sldId id="365" r:id="rId13"/>
    <p:sldId id="377" r:id="rId14"/>
    <p:sldId id="394" r:id="rId15"/>
    <p:sldId id="368" r:id="rId16"/>
    <p:sldId id="372" r:id="rId17"/>
    <p:sldId id="371" r:id="rId18"/>
    <p:sldId id="378" r:id="rId19"/>
    <p:sldId id="375" r:id="rId20"/>
    <p:sldId id="369" r:id="rId21"/>
    <p:sldId id="407" r:id="rId22"/>
    <p:sldId id="397" r:id="rId23"/>
    <p:sldId id="396" r:id="rId24"/>
    <p:sldId id="398" r:id="rId25"/>
    <p:sldId id="399" r:id="rId26"/>
    <p:sldId id="400" r:id="rId27"/>
    <p:sldId id="395" r:id="rId28"/>
    <p:sldId id="401" r:id="rId29"/>
    <p:sldId id="402" r:id="rId30"/>
    <p:sldId id="403" r:id="rId31"/>
    <p:sldId id="404" r:id="rId32"/>
    <p:sldId id="370" r:id="rId33"/>
    <p:sldId id="408" r:id="rId34"/>
    <p:sldId id="409" r:id="rId35"/>
    <p:sldId id="405" r:id="rId36"/>
    <p:sldId id="406" r:id="rId37"/>
    <p:sldId id="410" r:id="rId38"/>
    <p:sldId id="421" r:id="rId39"/>
    <p:sldId id="361" r:id="rId40"/>
    <p:sldId id="419" r:id="rId41"/>
    <p:sldId id="411" r:id="rId42"/>
    <p:sldId id="412" r:id="rId43"/>
    <p:sldId id="413" r:id="rId4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4"/>
    <p:restoredTop sz="91293"/>
  </p:normalViewPr>
  <p:slideViewPr>
    <p:cSldViewPr snapToObjects="1">
      <p:cViewPr varScale="1">
        <p:scale>
          <a:sx n="111" d="100"/>
          <a:sy n="111" d="100"/>
        </p:scale>
        <p:origin x="16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9/26/19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9/26/19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561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46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gg.ucsd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tacyc.org/" TargetMode="External"/><Relationship Id="rId4" Type="http://schemas.openxmlformats.org/officeDocument/2006/relationships/hyperlink" Target="https://www.genome.jp/keg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04800" y="533400"/>
            <a:ext cx="83820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Computational Systems Biology for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40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041C7-3BFD-5B47-8AFF-37573F4D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Characteristics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8C8C5-D77A-E145-A5FD-861361D0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vs. nonlinear</a:t>
            </a:r>
          </a:p>
          <a:p>
            <a:r>
              <a:rPr lang="en-US" dirty="0"/>
              <a:t>Static vs. dynamic</a:t>
            </a:r>
          </a:p>
          <a:p>
            <a:pPr lvl="1"/>
            <a:r>
              <a:rPr lang="en-US" dirty="0"/>
              <a:t>For dynamic: Time varying vs. time invariant</a:t>
            </a:r>
          </a:p>
          <a:p>
            <a:r>
              <a:rPr lang="en-US" dirty="0"/>
              <a:t>Lumped or distributed parameters</a:t>
            </a:r>
          </a:p>
          <a:p>
            <a:r>
              <a:rPr lang="en-US" dirty="0"/>
              <a:t>Deterministic vs. stochastic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8B3FF-CD24-BE4F-8391-7489FB15B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601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314E-BE30-EE48-B368-59A0D4E3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(Approximations)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BFD4-A95F-704F-9D25-852C68ADF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small effects (e.g., noise)</a:t>
            </a:r>
          </a:p>
          <a:p>
            <a:r>
              <a:rPr lang="en-US" dirty="0"/>
              <a:t>Environment does not change</a:t>
            </a:r>
          </a:p>
          <a:p>
            <a:r>
              <a:rPr lang="en-US" dirty="0"/>
              <a:t>Replace a complex system with a lumped system</a:t>
            </a:r>
          </a:p>
          <a:p>
            <a:r>
              <a:rPr lang="en-US" dirty="0"/>
              <a:t>Linear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5601-3481-AE44-89C5-C29A867A8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863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766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&lt;= T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1..N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 = t + h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76600"/>
                <a:ext cx="8229600" cy="2286000"/>
              </a:xfrm>
              <a:blipFill>
                <a:blip r:embed="rId2"/>
                <a:stretch>
                  <a:fillRect l="-1543" t="-2762" b="-4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1" dirty="0"/>
                  <a:t>, </a:t>
                </a:r>
                <a:r>
                  <a:rPr lang="en-US" sz="2400" i="1" dirty="0"/>
                  <a:t>h</a:t>
                </a:r>
                <a:r>
                  <a:rPr lang="en-US" sz="2400" dirty="0"/>
                  <a:t> </a:t>
                </a:r>
                <a:r>
                  <a:rPr lang="en-US" sz="2400" i="1" dirty="0"/>
                  <a:t>(dt</a:t>
                </a:r>
                <a:r>
                  <a:rPr lang="en-US" sz="2400" dirty="0"/>
                  <a:t> estimate</a:t>
                </a:r>
                <a:r>
                  <a:rPr lang="en-US" sz="2400" i="1" dirty="0"/>
                  <a:t>)</a:t>
                </a:r>
                <a:endParaRPr lang="en-US" sz="2400" b="1" i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1,…,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blipFill>
                <a:blip r:embed="rId3"/>
                <a:stretch>
                  <a:fillRect l="-1198" t="-2899"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593-DF87-B241-B48E-31A6916C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036-7627-EE48-9FBF-3B4D83188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do I get…</a:t>
            </a:r>
          </a:p>
          <a:p>
            <a:pPr lvl="1"/>
            <a:r>
              <a:rPr lang="en-US" dirty="0"/>
              <a:t>Pathways, kinetics constants, gene networks, …</a:t>
            </a:r>
          </a:p>
          <a:p>
            <a:r>
              <a:rPr lang="en-US" dirty="0"/>
              <a:t>Metabolic pathways</a:t>
            </a:r>
          </a:p>
          <a:p>
            <a:pPr lvl="1"/>
            <a:r>
              <a:rPr lang="en-US" dirty="0"/>
              <a:t>Metabolic reconstruction (</a:t>
            </a:r>
            <a:r>
              <a:rPr lang="en-US" dirty="0">
                <a:hlinkClick r:id="rId3"/>
              </a:rPr>
              <a:t>http://bigg.ucsd.edu/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KEGG (</a:t>
            </a:r>
            <a:r>
              <a:rPr lang="en-US" dirty="0">
                <a:hlinkClick r:id="rId4"/>
              </a:rPr>
              <a:t>https://www.genome.jp/kegg/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MetaCyc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https://metacyc.org/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5AED-91FB-324D-B368-D9398B6A6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5883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22018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4AD-6629-3145-919F-A0854BC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D210-5DD9-104A-AA82-2E3AD4F0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9A17F-BAAF-954E-9D05-B3D52687D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819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D2AE-F7B0-F641-94C0-30C8BFE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Modeling With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219F-B0CB-BD4E-958F-BD01A5647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</a:t>
            </a:r>
          </a:p>
          <a:p>
            <a:r>
              <a:rPr lang="en-US" dirty="0"/>
              <a:t>Decrease</a:t>
            </a:r>
          </a:p>
          <a:p>
            <a:r>
              <a:rPr lang="en-US" dirty="0"/>
              <a:t>With minimum</a:t>
            </a:r>
          </a:p>
          <a:p>
            <a:r>
              <a:rPr lang="en-US" dirty="0"/>
              <a:t>With maximum</a:t>
            </a:r>
          </a:p>
          <a:p>
            <a:r>
              <a:rPr lang="en-US" dirty="0"/>
              <a:t>Jointly increase with</a:t>
            </a:r>
          </a:p>
          <a:p>
            <a:r>
              <a:rPr lang="en-US" dirty="0"/>
              <a:t>Jointly decrease with</a:t>
            </a:r>
          </a:p>
          <a:p>
            <a:r>
              <a:rPr lang="en-US" dirty="0"/>
              <a:t>Activated by</a:t>
            </a:r>
          </a:p>
          <a:p>
            <a:r>
              <a:rPr lang="en-US" dirty="0"/>
              <a:t>Inhibited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A556-5A72-FE45-8372-E0A3F8941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4757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02A1-F511-A646-98BD-282D50E6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AAE3-4056-9C4B-98DF-38333714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Modeling sequence</a:t>
            </a:r>
          </a:p>
          <a:p>
            <a:pPr lvl="1"/>
            <a:r>
              <a:rPr lang="en-US" sz="2000" dirty="0"/>
              <a:t>Population growth</a:t>
            </a:r>
          </a:p>
          <a:p>
            <a:pPr lvl="1"/>
            <a:r>
              <a:rPr lang="en-US" sz="2000" dirty="0"/>
              <a:t>Logistic regression for population min and max</a:t>
            </a:r>
          </a:p>
          <a:p>
            <a:pPr lvl="1"/>
            <a:r>
              <a:rPr lang="en-US" sz="2000" dirty="0"/>
              <a:t>Predatory prey</a:t>
            </a:r>
          </a:p>
          <a:p>
            <a:pPr lvl="1"/>
            <a:r>
              <a:rPr lang="en-US" sz="2000" dirty="0"/>
              <a:t>Consumption production</a:t>
            </a:r>
          </a:p>
          <a:p>
            <a:pPr lvl="1"/>
            <a:r>
              <a:rPr lang="en-US" sz="2000" dirty="0"/>
              <a:t>Activation/inhibition cascades</a:t>
            </a:r>
          </a:p>
          <a:p>
            <a:r>
              <a:rPr lang="en-US" sz="2400" dirty="0"/>
              <a:t>Types of stability. Linear vs. non-linear</a:t>
            </a:r>
          </a:p>
          <a:p>
            <a:r>
              <a:rPr lang="en-US" sz="2400" dirty="0"/>
              <a:t>Phase space</a:t>
            </a:r>
          </a:p>
          <a:p>
            <a:r>
              <a:rPr lang="en-US" sz="2400" dirty="0"/>
              <a:t>Key concepts</a:t>
            </a:r>
          </a:p>
          <a:p>
            <a:pPr lvl="1"/>
            <a:r>
              <a:rPr lang="en-US" sz="1600" dirty="0"/>
              <a:t>Falsifiable, accurate, predictive, parsimonious, selective (what is modelled), validation (establish relationship with experimental data)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333D-2D12-1547-B493-7F1ED8BEB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950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40AD7-3EB2-E54E-B292-283E6D3E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A63E-DEFE-2648-991C-1302357C5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0DF77-FF9A-5A46-BCB3-201F0259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93" y="1828800"/>
            <a:ext cx="660589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238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5477397" cy="12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5477397" cy="1263616"/>
              </a:xfrm>
              <a:prstGeom prst="rect">
                <a:avLst/>
              </a:prstGeom>
              <a:blipFill>
                <a:blip r:embed="rId9"/>
                <a:stretch>
                  <a:fillRect l="-1617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D81052-9E66-194A-AC62-D8F192CD4DC4}"/>
              </a:ext>
            </a:extLst>
          </p:cNvPr>
          <p:cNvSpPr txBox="1"/>
          <p:nvPr/>
        </p:nvSpPr>
        <p:spPr>
          <a:xfrm>
            <a:off x="2265814" y="51040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3D708-A865-EF45-8A01-90D5161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AF70A3-A9FD-F64C-AB8F-53537C87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72001"/>
          </a:xfrm>
        </p:spPr>
        <p:txBody>
          <a:bodyPr/>
          <a:lstStyle/>
          <a:p>
            <a:r>
              <a:rPr lang="en-US" sz="2800" dirty="0"/>
              <a:t>Define the system boundaries, components, and available data.</a:t>
            </a:r>
          </a:p>
          <a:p>
            <a:pPr lvl="1"/>
            <a:r>
              <a:rPr lang="en-US" sz="2400" dirty="0"/>
              <a:t>Identify variables, dimensions, units.</a:t>
            </a:r>
          </a:p>
          <a:p>
            <a:r>
              <a:rPr lang="en-US" sz="2800" dirty="0"/>
              <a:t>Specify assumptions.</a:t>
            </a:r>
          </a:p>
          <a:p>
            <a:pPr lvl="1"/>
            <a:r>
              <a:rPr lang="en-US" sz="2400" dirty="0"/>
              <a:t>Ex: continuous approximations</a:t>
            </a:r>
          </a:p>
          <a:p>
            <a:r>
              <a:rPr lang="en-US" sz="2800" dirty="0"/>
              <a:t>Use ”mechanics” of system to construct mathematical relationships between variables.</a:t>
            </a:r>
          </a:p>
          <a:p>
            <a:r>
              <a:rPr lang="en-US" sz="2800" dirty="0"/>
              <a:t>Evaluate model quality and parameter certainties.</a:t>
            </a:r>
          </a:p>
          <a:p>
            <a:pPr lvl="1"/>
            <a:r>
              <a:rPr lang="en-US" sz="2400" dirty="0"/>
              <a:t>Ex: Differences between predicted and observed values.</a:t>
            </a:r>
          </a:p>
          <a:p>
            <a:r>
              <a:rPr lang="en-US" sz="2800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8338D-F099-2A48-A9E7-AA8B00392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BA969-B268-CE45-9F0C-589FEE01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52191"/>
            <a:ext cx="1199292" cy="6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2961131" cy="693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2961131" cy="693844"/>
              </a:xfrm>
              <a:prstGeom prst="rect">
                <a:avLst/>
              </a:prstGeom>
              <a:blipFill>
                <a:blip r:embed="rId6"/>
                <a:stretch>
                  <a:fillRect l="-427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758B9A-3FB0-1F4A-9A6C-F5413C0B8AC3}"/>
              </a:ext>
            </a:extLst>
          </p:cNvPr>
          <p:cNvSpPr txBox="1"/>
          <p:nvPr/>
        </p:nvSpPr>
        <p:spPr>
          <a:xfrm>
            <a:off x="3561214" y="4888468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166858</TotalTime>
  <Words>1893</Words>
  <Application>Microsoft Macintosh PowerPoint</Application>
  <PresentationFormat>On-screen Show (4:3)</PresentationFormat>
  <Paragraphs>448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Office Theme</vt:lpstr>
      <vt:lpstr>Computational Systems Biology for  Medical Applications   Modeling Essentials  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Steps In Modeling</vt:lpstr>
      <vt:lpstr>Modeling Workflow</vt:lpstr>
      <vt:lpstr>Model Characteristics</vt:lpstr>
      <vt:lpstr>Assumptions (Approximations)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Data Sources</vt:lpstr>
      <vt:lpstr>Review</vt:lpstr>
      <vt:lpstr>BACKUP</vt:lpstr>
      <vt:lpstr>Vocabulary for Modeling With Differential Equations</vt:lpstr>
      <vt:lpstr>Notes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2602</cp:revision>
  <cp:lastPrinted>2018-09-27T21:17:03Z</cp:lastPrinted>
  <dcterms:created xsi:type="dcterms:W3CDTF">2008-11-04T22:35:39Z</dcterms:created>
  <dcterms:modified xsi:type="dcterms:W3CDTF">2019-09-26T16:18:30Z</dcterms:modified>
</cp:coreProperties>
</file>